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2" r:id="rId6"/>
    <p:sldId id="264"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18109" y="867204"/>
            <a:ext cx="3555782" cy="769441"/>
          </a:xfrm>
          <a:prstGeom prst="rect">
            <a:avLst/>
          </a:prstGeom>
          <a:noFill/>
        </p:spPr>
        <p:txBody>
          <a:bodyPr wrap="none" rtlCol="0">
            <a:spAutoFit/>
          </a:bodyPr>
          <a:lstStyle/>
          <a:p>
            <a:r>
              <a:rPr lang="en-US" sz="4400" b="1" dirty="0">
                <a:solidFill>
                  <a:schemeClr val="accent4">
                    <a:lumMod val="50000"/>
                  </a:schemeClr>
                </a:solidFill>
                <a:latin typeface="Times New Roman" panose="02020603050405020304" pitchFamily="18" charset="0"/>
                <a:cs typeface="Times New Roman" panose="02020603050405020304" pitchFamily="18" charset="0"/>
              </a:rPr>
              <a:t>KHỞI ĐỘNG</a:t>
            </a:r>
            <a:endParaRPr lang="vi-VN" sz="4400" b="1"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2224306" y="2177309"/>
            <a:ext cx="8872782" cy="3046988"/>
          </a:xfrm>
          <a:prstGeom prst="rect">
            <a:avLst/>
          </a:prstGeom>
          <a:noFill/>
        </p:spPr>
        <p:txBody>
          <a:bodyPr wrap="square" rtlCol="0">
            <a:spAutoFit/>
          </a:bodyPr>
          <a:lstStyle/>
          <a:p>
            <a:pPr marL="342900" indent="-342900" algn="just">
              <a:buAutoNum type="arabicPeriod"/>
            </a:pPr>
            <a:r>
              <a:rPr lang="en-US" sz="3200" b="1" dirty="0">
                <a:latin typeface="Times New Roman" panose="02020603050405020304" pitchFamily="18" charset="0"/>
                <a:cs typeface="Times New Roman" panose="02020603050405020304" pitchFamily="18" charset="0"/>
              </a:rPr>
              <a:t>Cho </a:t>
            </a:r>
            <a:r>
              <a:rPr lang="en-US" sz="3200" b="1" dirty="0" err="1">
                <a:latin typeface="Times New Roman" panose="02020603050405020304" pitchFamily="18" charset="0"/>
                <a:cs typeface="Times New Roman" panose="02020603050405020304" pitchFamily="18" charset="0"/>
              </a:rPr>
              <a:t>hai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sau</a:t>
            </a:r>
            <a:r>
              <a:rPr lang="en-US" sz="3200" b="1"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“Cứ mỗi năm, cây gạo lại xòe thêm được một tán lá tròn vươn cao lên trời xanh. </a:t>
            </a:r>
            <a:r>
              <a:rPr lang="en-US" sz="3200" i="1" dirty="0" err="1">
                <a:latin typeface="Times New Roman" panose="02020603050405020304" pitchFamily="18" charset="0"/>
                <a:cs typeface="Times New Roman" panose="02020603050405020304" pitchFamily="18" charset="0"/>
              </a:rPr>
              <a:t>Thân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nó</a:t>
            </a:r>
            <a:r>
              <a:rPr lang="en-US"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xù</a:t>
            </a:r>
            <a:r>
              <a:rPr lang="en-US" sz="3200" i="1" dirty="0">
                <a:latin typeface="Times New Roman" panose="02020603050405020304" pitchFamily="18" charset="0"/>
                <a:cs typeface="Times New Roman" panose="02020603050405020304" pitchFamily="18" charset="0"/>
              </a:rPr>
              <a:t> xì, gai góc, mốc meo, vậy mà lá thì xanh mơn mởn, non tươi, dập </a:t>
            </a:r>
            <a:r>
              <a:rPr lang="en-US" sz="3200" i="1" dirty="0" err="1">
                <a:latin typeface="Times New Roman" panose="02020603050405020304" pitchFamily="18" charset="0"/>
                <a:cs typeface="Times New Roman" panose="02020603050405020304" pitchFamily="18" charset="0"/>
              </a:rPr>
              <a:t>dờn</a:t>
            </a:r>
            <a:r>
              <a:rPr lang="en-US" sz="3200" i="1" dirty="0">
                <a:latin typeface="Times New Roman" panose="02020603050405020304" pitchFamily="18" charset="0"/>
                <a:cs typeface="Times New Roman" panose="02020603050405020304" pitchFamily="18" charset="0"/>
              </a:rPr>
              <a:t> đùa trong </a:t>
            </a:r>
            <a:r>
              <a:rPr lang="en-US" sz="3200" i="1" dirty="0" err="1">
                <a:latin typeface="Times New Roman" panose="02020603050405020304" pitchFamily="18" charset="0"/>
                <a:cs typeface="Times New Roman" panose="02020603050405020304" pitchFamily="18" charset="0"/>
              </a:rPr>
              <a:t>gió</a:t>
            </a:r>
            <a:r>
              <a:rPr lang="en-US" sz="3200" i="1"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Hai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nhau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Vì</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sao</a:t>
            </a:r>
            <a:r>
              <a:rPr lang="en-US" sz="32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4111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26217" y="2744225"/>
            <a:ext cx="7580758" cy="1077218"/>
          </a:xfrm>
          <a:prstGeom prst="rect">
            <a:avLst/>
          </a:prstGeom>
          <a:noFill/>
        </p:spPr>
        <p:txBody>
          <a:bodyPr wrap="square" rtlCol="0">
            <a:spAutoFit/>
          </a:bodyPr>
          <a:lstStyle/>
          <a:p>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lặp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thay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24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304" y="151143"/>
            <a:ext cx="8911687" cy="5838839"/>
          </a:xfrm>
        </p:spPr>
        <p:txBody>
          <a:bodyPr>
            <a:noAutofit/>
          </a:bodyPr>
          <a:lstStyle/>
          <a:p>
            <a:pPr algn="ct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4800" dirty="0">
                <a:solidFill>
                  <a:schemeClr val="accent2">
                    <a:lumMod val="50000"/>
                  </a:schemeClr>
                </a:solidFill>
                <a:latin typeface="Times New Roman" panose="02020603050405020304" pitchFamily="18" charset="0"/>
                <a:cs typeface="Times New Roman" panose="02020603050405020304" pitchFamily="18" charset="0"/>
              </a:rPr>
              <a:t>LUYỆN TẬP THAY THẾ TỪ NGỮ ĐỂ LIÊN KẾT CÂU</a:t>
            </a:r>
            <a:endParaRPr lang="vi-VN" sz="2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57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888C167-3449-4EAC-BEA6-FBE6FD5A3797}"/>
              </a:ext>
            </a:extLst>
          </p:cNvPr>
          <p:cNvGrpSpPr/>
          <p:nvPr/>
        </p:nvGrpSpPr>
        <p:grpSpPr>
          <a:xfrm>
            <a:off x="450166" y="1895084"/>
            <a:ext cx="11291668" cy="3903954"/>
            <a:chOff x="1667763" y="1759452"/>
            <a:chExt cx="10524237" cy="3903954"/>
          </a:xfrm>
        </p:grpSpPr>
        <p:sp>
          <p:nvSpPr>
            <p:cNvPr id="5" name="TextBox 4"/>
            <p:cNvSpPr txBox="1"/>
            <p:nvPr/>
          </p:nvSpPr>
          <p:spPr>
            <a:xfrm>
              <a:off x="1667763" y="1759452"/>
              <a:ext cx="10524237" cy="3903954"/>
            </a:xfrm>
            <a:prstGeom prst="rect">
              <a:avLst/>
            </a:prstGeom>
            <a:solidFill>
              <a:schemeClr val="bg2">
                <a:lumMod val="75000"/>
                <a:alpha val="70000"/>
              </a:schemeClr>
            </a:solidFill>
          </p:spPr>
          <p:txBody>
            <a:bodyPr wrap="square" rtlCol="0">
              <a:spAutoFit/>
            </a:bodyPr>
            <a:lstStyle/>
            <a:p>
              <a:pPr fontAlgn="base">
                <a:lnSpc>
                  <a:spcPct val="150000"/>
                </a:lnSpc>
              </a:pPr>
              <a:r>
                <a:rPr lang="vi-VN" sz="2400" dirty="0">
                  <a:latin typeface="Times New Roman" panose="02020603050405020304" pitchFamily="18" charset="0"/>
                  <a:cs typeface="Times New Roman" panose="02020603050405020304" pitchFamily="18" charset="0"/>
                </a:rPr>
                <a:t>Nghe chuyện Phù Đổng Thiên Vương, tôi thường tưởng tượng đến một trang nam nhi, sức vóc khác người, nhưng tâm hồn còn thô sơ và giản dị như tâm hồn tất cả mọi người thời xưa. Tráng sĩ ấy gặp lúc quốc gia lâm nguy đã xông pha ra trận, đem sức khỏe mà đánh tan giặc, nhưng bị thương nặng. Tuy thế người trai làng Phù Đổng vẫn còn ăn một bữa cơm (chỗ ấy nay lập đền thờ ở làng Xuân Tảo) rồi nhảy xuống Hồ Tây tắm, xong mới ôm vết thương lên ngựa đi tìm một rừng cây âm u nào, giấu kín nỗi đau đớn của mình mà chết.</a:t>
              </a:r>
            </a:p>
          </p:txBody>
        </p:sp>
        <p:sp>
          <p:nvSpPr>
            <p:cNvPr id="6" name="TextBox 5"/>
            <p:cNvSpPr txBox="1"/>
            <p:nvPr/>
          </p:nvSpPr>
          <p:spPr>
            <a:xfrm>
              <a:off x="8429028" y="5167869"/>
              <a:ext cx="2232342" cy="369332"/>
            </a:xfrm>
            <a:prstGeom prst="rect">
              <a:avLst/>
            </a:prstGeom>
            <a:noFill/>
          </p:spPr>
          <p:txBody>
            <a:bodyPr wrap="none" rtlCol="0">
              <a:spAutoFit/>
            </a:bodyPr>
            <a:lstStyle/>
            <a:p>
              <a:r>
                <a:rPr lang="vi-VN" dirty="0">
                  <a:latin typeface="Times New Roman" panose="02020603050405020304" pitchFamily="18" charset="0"/>
                  <a:cs typeface="Times New Roman" panose="02020603050405020304" pitchFamily="18" charset="0"/>
                </a:rPr>
                <a:t>NGUYỄN ĐÌNH THI</a:t>
              </a:r>
            </a:p>
          </p:txBody>
        </p:sp>
      </p:grpSp>
      <p:sp>
        <p:nvSpPr>
          <p:cNvPr id="8" name="TextBox 7"/>
          <p:cNvSpPr txBox="1"/>
          <p:nvPr/>
        </p:nvSpPr>
        <p:spPr>
          <a:xfrm>
            <a:off x="1822292" y="110951"/>
            <a:ext cx="10496317" cy="1569660"/>
          </a:xfrm>
          <a:prstGeom prst="rect">
            <a:avLst/>
          </a:prstGeom>
          <a:noFill/>
        </p:spPr>
        <p:txBody>
          <a:bodyPr wrap="square" rtlCol="0">
            <a:spAutoFit/>
          </a:bodyPr>
          <a:lstStyle/>
          <a:p>
            <a:r>
              <a:rPr lang="en-US" sz="3200" b="1" dirty="0">
                <a:solidFill>
                  <a:schemeClr val="accent2">
                    <a:lumMod val="75000"/>
                  </a:schemeClr>
                </a:solidFill>
                <a:latin typeface="Times New Roman" panose="02020603050405020304" pitchFamily="18" charset="0"/>
                <a:cs typeface="Times New Roman" panose="02020603050405020304" pitchFamily="18" charset="0"/>
              </a:rPr>
              <a:t>1. </a:t>
            </a:r>
            <a:r>
              <a:rPr lang="vi-VN" sz="3200" dirty="0">
                <a:solidFill>
                  <a:schemeClr val="accent2">
                    <a:lumMod val="75000"/>
                  </a:schemeClr>
                </a:solidFill>
                <a:latin typeface="Times New Roman" panose="02020603050405020304" pitchFamily="18" charset="0"/>
                <a:cs typeface="Times New Roman" panose="02020603050405020304" pitchFamily="18" charset="0"/>
              </a:rPr>
              <a:t>Trong đoạn văn</a:t>
            </a:r>
            <a:r>
              <a:rPr lang="en-US" sz="3200" dirty="0">
                <a:solidFill>
                  <a:schemeClr val="accent2">
                    <a:lumMod val="75000"/>
                  </a:schemeClr>
                </a:solidFill>
                <a:latin typeface="Times New Roman" panose="02020603050405020304" pitchFamily="18" charset="0"/>
                <a:cs typeface="Times New Roman" panose="02020603050405020304" pitchFamily="18" charset="0"/>
              </a:rPr>
              <a:t> </a:t>
            </a:r>
            <a:r>
              <a:rPr lang="en-US" sz="3200" dirty="0" err="1">
                <a:solidFill>
                  <a:schemeClr val="accent2">
                    <a:lumMod val="75000"/>
                  </a:schemeClr>
                </a:solidFill>
                <a:latin typeface="Times New Roman" panose="02020603050405020304" pitchFamily="18" charset="0"/>
                <a:cs typeface="Times New Roman" panose="02020603050405020304" pitchFamily="18" charset="0"/>
              </a:rPr>
              <a:t>sau</a:t>
            </a:r>
            <a:r>
              <a:rPr lang="vi-VN" sz="3200" dirty="0">
                <a:solidFill>
                  <a:schemeClr val="accent2">
                    <a:lumMod val="75000"/>
                  </a:schemeClr>
                </a:solidFill>
                <a:latin typeface="Times New Roman" panose="02020603050405020304" pitchFamily="18" charset="0"/>
                <a:cs typeface="Times New Roman" panose="02020603050405020304" pitchFamily="18" charset="0"/>
              </a:rPr>
              <a:t>, người viết đã dùng những từ ngữ nào để chỉ nhân vật Phù Đổng Thiên Vương (Thánh Gióng)? Việc dùng nhiều từ ngữ thay thế cho nhau như vậy có tác dụng gì?</a:t>
            </a:r>
          </a:p>
        </p:txBody>
      </p:sp>
      <p:cxnSp>
        <p:nvCxnSpPr>
          <p:cNvPr id="13" name="Straight Connector 12"/>
          <p:cNvCxnSpPr>
            <a:cxnSpLocks/>
          </p:cNvCxnSpPr>
          <p:nvPr/>
        </p:nvCxnSpPr>
        <p:spPr>
          <a:xfrm>
            <a:off x="1162027" y="3560668"/>
            <a:ext cx="124382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cxnSpLocks/>
          </p:cNvCxnSpPr>
          <p:nvPr/>
        </p:nvCxnSpPr>
        <p:spPr>
          <a:xfrm>
            <a:off x="5050336" y="4102562"/>
            <a:ext cx="3137061"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2881" y="5854497"/>
            <a:ext cx="12009119" cy="892552"/>
          </a:xfrm>
          <a:prstGeom prst="rect">
            <a:avLst/>
          </a:prstGeom>
          <a:solidFill>
            <a:schemeClr val="bg2">
              <a:lumMod val="75000"/>
              <a:alpha val="74000"/>
            </a:schemeClr>
          </a:solidFill>
        </p:spPr>
        <p:txBody>
          <a:bodyPr wrap="square" rtlCol="0">
            <a:spAutoFit/>
          </a:bodyPr>
          <a:lstStyle/>
          <a:p>
            <a:r>
              <a:rPr lang="en-US" sz="2600" b="1" dirty="0">
                <a:solidFill>
                  <a:srgbClr val="FF0000"/>
                </a:solidFill>
                <a:latin typeface="Times New Roman" panose="02020603050405020304" pitchFamily="18" charset="0"/>
                <a:cs typeface="Times New Roman" panose="02020603050405020304" pitchFamily="18" charset="0"/>
              </a:rPr>
              <a:t>D</a:t>
            </a:r>
            <a:r>
              <a:rPr lang="vi-VN" sz="2600" b="1" dirty="0">
                <a:solidFill>
                  <a:srgbClr val="FF0000"/>
                </a:solidFill>
                <a:latin typeface="Times New Roman" panose="02020603050405020304" pitchFamily="18" charset="0"/>
                <a:cs typeface="Times New Roman" panose="02020603050405020304" pitchFamily="18" charset="0"/>
              </a:rPr>
              <a:t>ùng từ đồng nghĩa hoặc dùng từ ngữ cùng chỉ một đối tượng để liên kết như đoạn văn trên có tác dụng tránh lặp từ, cung cấp thêm thông tin làm rõ hơn về đối tượng.</a:t>
            </a:r>
          </a:p>
        </p:txBody>
      </p:sp>
    </p:spTree>
    <p:extLst>
      <p:ext uri="{BB962C8B-B14F-4D97-AF65-F5344CB8AC3E}">
        <p14:creationId xmlns:p14="http://schemas.microsoft.com/office/powerpoint/2010/main" val="294862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arn(inVertical)">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8015" y="58447"/>
            <a:ext cx="10493504" cy="1280890"/>
          </a:xfrm>
        </p:spPr>
        <p:txBody>
          <a:bodyPr>
            <a:noAutofit/>
          </a:bodyPr>
          <a:lstStyle/>
          <a:p>
            <a:r>
              <a:rPr lang="en-US" sz="3200" b="1" dirty="0">
                <a:latin typeface="Times New Roman" panose="02020603050405020304" pitchFamily="18" charset="0"/>
                <a:cs typeface="Times New Roman" panose="02020603050405020304" pitchFamily="18" charset="0"/>
              </a:rPr>
              <a:t>2. </a:t>
            </a:r>
            <a:r>
              <a:rPr lang="vi-VN" sz="3200" dirty="0">
                <a:latin typeface="Times New Roman" panose="02020603050405020304" pitchFamily="18" charset="0"/>
                <a:cs typeface="Times New Roman" panose="02020603050405020304" pitchFamily="18" charset="0"/>
              </a:rPr>
              <a:t>Hãy thay thế những từ ngữ lặp lại trong hai đoạn văn sau bằng đại từ hoặc từ ngữ đồng nghĩa:</a:t>
            </a:r>
            <a:br>
              <a:rPr lang="vi-VN" sz="3200" dirty="0">
                <a:latin typeface="Times New Roman" panose="02020603050405020304" pitchFamily="18" charset="0"/>
                <a:cs typeface="Times New Roman" panose="02020603050405020304" pitchFamily="18" charset="0"/>
              </a:rPr>
            </a:br>
            <a:br>
              <a:rPr lang="vi-VN" sz="3200" dirty="0"/>
            </a:br>
            <a:endParaRPr lang="vi-VN" sz="3200" dirty="0"/>
          </a:p>
        </p:txBody>
      </p:sp>
      <p:grpSp>
        <p:nvGrpSpPr>
          <p:cNvPr id="3" name="Group 2">
            <a:extLst>
              <a:ext uri="{FF2B5EF4-FFF2-40B4-BE49-F238E27FC236}">
                <a16:creationId xmlns:a16="http://schemas.microsoft.com/office/drawing/2014/main" id="{4E13003D-5CD6-4723-8CE6-DA2A4350F74B}"/>
              </a:ext>
            </a:extLst>
          </p:cNvPr>
          <p:cNvGrpSpPr/>
          <p:nvPr/>
        </p:nvGrpSpPr>
        <p:grpSpPr>
          <a:xfrm>
            <a:off x="1357529" y="1228797"/>
            <a:ext cx="10803990" cy="5570756"/>
            <a:chOff x="2589499" y="1758598"/>
            <a:chExt cx="9348787" cy="5570756"/>
          </a:xfrm>
        </p:grpSpPr>
        <p:sp>
          <p:nvSpPr>
            <p:cNvPr id="4" name="TextBox 3"/>
            <p:cNvSpPr txBox="1"/>
            <p:nvPr/>
          </p:nvSpPr>
          <p:spPr>
            <a:xfrm>
              <a:off x="2589499" y="1758598"/>
              <a:ext cx="9348787" cy="5570756"/>
            </a:xfrm>
            <a:prstGeom prst="rect">
              <a:avLst/>
            </a:prstGeom>
            <a:solidFill>
              <a:schemeClr val="bg2">
                <a:lumMod val="75000"/>
                <a:alpha val="48000"/>
              </a:schemeClr>
            </a:solidFill>
          </p:spPr>
          <p:txBody>
            <a:bodyPr wrap="square" rtlCol="0">
              <a:spAutoFit/>
            </a:bodyPr>
            <a:lstStyle/>
            <a:p>
              <a:pPr>
                <a:spcBef>
                  <a:spcPts val="600"/>
                </a:spcBef>
                <a:spcAft>
                  <a:spcPts val="600"/>
                </a:spcAft>
              </a:pPr>
              <a:r>
                <a:rPr lang="vi-VN" sz="2800" dirty="0">
                  <a:latin typeface="Times New Roman" panose="02020603050405020304" pitchFamily="18" charset="0"/>
                  <a:cs typeface="Times New Roman" panose="02020603050405020304" pitchFamily="18" charset="0"/>
                </a:rPr>
                <a:t>   Triệu Thị Trinh quê ở vùng núi Quan Yên (Thanh Hóa). Triệu Thị Trinh xinh xắn, tính cách mạnh mẽ, thích võ nghệ. Triệu Thị Trinh bắn cung rất giỏi, thường theo các phường săn đi săn thú. Có lần, Triệu Thị Trinh đã bắn hạ một con báo gấm hung dữ trước sự thán phục của trai tráng trong vùng.</a:t>
              </a:r>
            </a:p>
            <a:p>
              <a:pPr>
                <a:spcBef>
                  <a:spcPts val="600"/>
                </a:spcBef>
                <a:spcAft>
                  <a:spcPts val="600"/>
                </a:spcAft>
              </a:pPr>
              <a:r>
                <a:rPr lang="vi-VN" sz="2800" dirty="0">
                  <a:latin typeface="Times New Roman" panose="02020603050405020304" pitchFamily="18" charset="0"/>
                  <a:cs typeface="Times New Roman" panose="02020603050405020304" pitchFamily="18" charset="0"/>
                </a:rPr>
                <a:t>  Hàng ngày, chứng kiến cảnh nhân dân bị giặc Ngô đánh đập, cướp bóc, Triệu Thị Trinh vô cùng uất hận, nung nấu ý chí trả thù nhà, đền nợ nước, quét sạch chúng ra khỏi bờ cõi. Năm 248, Triệu Thị Trinh cùng anh là Triệu Quốc Đạt lãnh đạo cuộc khởi nghĩa chống quân xâm lược. Cuộc khởi nghĩa tuy không thành công nhưng tấm gương anh dũng của Triệu Thị Trinh sáng mãi với non sông, đất nước.</a:t>
              </a:r>
              <a:endParaRPr lang="en-US" sz="2800" dirty="0">
                <a:latin typeface="Times New Roman" panose="02020603050405020304" pitchFamily="18" charset="0"/>
                <a:cs typeface="Times New Roman" panose="02020603050405020304" pitchFamily="18" charset="0"/>
              </a:endParaRPr>
            </a:p>
            <a:p>
              <a:pPr>
                <a:spcBef>
                  <a:spcPts val="600"/>
                </a:spcBef>
                <a:spcAft>
                  <a:spcPts val="600"/>
                </a:spcAft>
              </a:pPr>
              <a:endParaRPr lang="vi-VN"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265161" y="6757149"/>
              <a:ext cx="5434961" cy="461665"/>
            </a:xfrm>
            <a:prstGeom prst="rect">
              <a:avLst/>
            </a:prstGeom>
            <a:noFill/>
          </p:spPr>
          <p:txBody>
            <a:bodyPr wrap="none" rtlCol="0">
              <a:spAutoFit/>
            </a:bodyPr>
            <a:lstStyle/>
            <a:p>
              <a:r>
                <a:rPr lang="vi-VN" sz="2400" i="1" dirty="0">
                  <a:latin typeface="Times New Roman" panose="02020603050405020304" pitchFamily="18" charset="0"/>
                  <a:cs typeface="Times New Roman" panose="02020603050405020304" pitchFamily="18" charset="0"/>
                </a:rPr>
                <a:t>Theo TỪ ĐIỂN NHÂN VẬT LỊCH SỬ VIỆT NAM</a:t>
              </a:r>
            </a:p>
          </p:txBody>
        </p:sp>
      </p:grpSp>
    </p:spTree>
    <p:extLst>
      <p:ext uri="{BB962C8B-B14F-4D97-AF65-F5344CB8AC3E}">
        <p14:creationId xmlns:p14="http://schemas.microsoft.com/office/powerpoint/2010/main" val="169915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7957" y="1339337"/>
            <a:ext cx="10923562" cy="5416868"/>
          </a:xfrm>
          <a:prstGeom prst="rect">
            <a:avLst/>
          </a:prstGeom>
          <a:solidFill>
            <a:schemeClr val="bg2">
              <a:lumMod val="75000"/>
              <a:alpha val="56000"/>
            </a:schemeClr>
          </a:solidFill>
        </p:spPr>
        <p:txBody>
          <a:bodyPr wrap="square" rtlCol="0">
            <a:spAutoFit/>
          </a:bodyPr>
          <a:lstStyle/>
          <a:p>
            <a:pPr>
              <a:spcBef>
                <a:spcPts val="600"/>
              </a:spcBef>
              <a:spcAft>
                <a:spcPts val="600"/>
              </a:spcAft>
            </a:pP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(1)</a:t>
            </a:r>
            <a:r>
              <a:rPr lang="vi-VN" sz="2800" dirty="0">
                <a:latin typeface="Times New Roman" panose="02020603050405020304" pitchFamily="18" charset="0"/>
                <a:cs typeface="Times New Roman" panose="02020603050405020304" pitchFamily="18" charset="0"/>
              </a:rPr>
              <a:t> Triệu Thị Trinh quê ở vùng núi Quan Yên (Thanh Hóa).  </a:t>
            </a:r>
            <a:r>
              <a:rPr lang="en-US" sz="2800" dirty="0">
                <a:latin typeface="Times New Roman" panose="02020603050405020304" pitchFamily="18" charset="0"/>
                <a:cs typeface="Times New Roman" panose="02020603050405020304" pitchFamily="18" charset="0"/>
              </a:rPr>
              <a:t>(2)</a:t>
            </a:r>
            <a:r>
              <a:rPr lang="vi-VN" sz="2800" dirty="0">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Người thiếu nữ họ Triệu </a:t>
            </a:r>
            <a:r>
              <a:rPr lang="vi-VN" sz="2800" dirty="0">
                <a:latin typeface="Times New Roman" panose="02020603050405020304" pitchFamily="18" charset="0"/>
                <a:cs typeface="Times New Roman" panose="02020603050405020304" pitchFamily="18" charset="0"/>
              </a:rPr>
              <a:t>xinh xắn, tính cách mạnh mẽ, thích võ nghệ. </a:t>
            </a:r>
            <a:r>
              <a:rPr lang="en-US" sz="2800" dirty="0">
                <a:latin typeface="Times New Roman" panose="02020603050405020304" pitchFamily="18" charset="0"/>
                <a:cs typeface="Times New Roman" panose="02020603050405020304" pitchFamily="18" charset="0"/>
              </a:rPr>
              <a:t>(3)</a:t>
            </a:r>
            <a:r>
              <a:rPr lang="vi-VN" sz="2800" dirty="0">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Nàng</a:t>
            </a:r>
            <a:r>
              <a:rPr lang="vi-VN" sz="2800" dirty="0">
                <a:latin typeface="Times New Roman" panose="02020603050405020304" pitchFamily="18" charset="0"/>
                <a:cs typeface="Times New Roman" panose="02020603050405020304" pitchFamily="18" charset="0"/>
              </a:rPr>
              <a:t> bắn cung rất giỏi, thường theo các phường săn đi săn thú. Có lần, </a:t>
            </a:r>
            <a:r>
              <a:rPr lang="en-US" sz="2800" dirty="0">
                <a:latin typeface="Times New Roman" panose="02020603050405020304" pitchFamily="18" charset="0"/>
                <a:cs typeface="Times New Roman" panose="02020603050405020304" pitchFamily="18" charset="0"/>
              </a:rPr>
              <a:t>(4)</a:t>
            </a:r>
            <a:r>
              <a:rPr lang="vi-VN" sz="2800" dirty="0">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nàng</a:t>
            </a:r>
            <a:r>
              <a:rPr lang="vi-VN" sz="2800" dirty="0">
                <a:latin typeface="Times New Roman" panose="02020603050405020304" pitchFamily="18" charset="0"/>
                <a:cs typeface="Times New Roman" panose="02020603050405020304" pitchFamily="18" charset="0"/>
              </a:rPr>
              <a:t> đã bắn hạ một con báo gấm hung dữ trước sự thán phục của trai tráng trong vùng.</a:t>
            </a:r>
          </a:p>
          <a:p>
            <a:pPr>
              <a:spcBef>
                <a:spcPts val="600"/>
              </a:spcBef>
              <a:spcAft>
                <a:spcPts val="600"/>
              </a:spcAft>
            </a:pPr>
            <a:r>
              <a:rPr lang="vi-VN" sz="2800" dirty="0">
                <a:latin typeface="Times New Roman" panose="02020603050405020304" pitchFamily="18" charset="0"/>
                <a:cs typeface="Times New Roman" panose="02020603050405020304" pitchFamily="18" charset="0"/>
              </a:rPr>
              <a:t>  Hàng ngày, chứng kiến cảnh nhân dân bị giặc Ngô đánh đập, cướp bóc, </a:t>
            </a:r>
            <a:r>
              <a:rPr lang="en-US" sz="2800" dirty="0">
                <a:latin typeface="Times New Roman" panose="02020603050405020304" pitchFamily="18" charset="0"/>
                <a:cs typeface="Times New Roman" panose="02020603050405020304" pitchFamily="18" charset="0"/>
              </a:rPr>
              <a:t>(5) </a:t>
            </a:r>
            <a:r>
              <a:rPr lang="vi-VN" sz="2800" dirty="0">
                <a:latin typeface="Times New Roman" panose="02020603050405020304" pitchFamily="18" charset="0"/>
                <a:cs typeface="Times New Roman" panose="02020603050405020304" pitchFamily="18" charset="0"/>
              </a:rPr>
              <a:t>Triệu Thị Trinh vô cùng uất hận, nung nấu ý chí trả thù nhà, đền nợ nước, quét sạch chúng ra khỏi bờ cõi. Năm 248,</a:t>
            </a:r>
            <a:r>
              <a:rPr lang="en-US" sz="2800" dirty="0">
                <a:latin typeface="Times New Roman" panose="02020603050405020304" pitchFamily="18" charset="0"/>
                <a:cs typeface="Times New Roman" panose="02020603050405020304" pitchFamily="18" charset="0"/>
              </a:rPr>
              <a:t> (6)</a:t>
            </a:r>
            <a:r>
              <a:rPr lang="vi-VN" sz="2800" dirty="0">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Người con gái vùng núi Quan Yên </a:t>
            </a:r>
            <a:r>
              <a:rPr lang="vi-VN" sz="2800" dirty="0">
                <a:latin typeface="Times New Roman" panose="02020603050405020304" pitchFamily="18" charset="0"/>
                <a:cs typeface="Times New Roman" panose="02020603050405020304" pitchFamily="18" charset="0"/>
              </a:rPr>
              <a:t>cùng anh là Triệu Quốc Đạt lãnh đạo cuộc khởi nghĩa chống quân xâm lược. Cuộc khởi nghĩa tuy không thành công nhưng tấm gương anh dũng của </a:t>
            </a:r>
            <a:r>
              <a:rPr lang="en-US" sz="2800" dirty="0">
                <a:latin typeface="Times New Roman" panose="02020603050405020304" pitchFamily="18" charset="0"/>
                <a:cs typeface="Times New Roman" panose="02020603050405020304" pitchFamily="18" charset="0"/>
              </a:rPr>
              <a:t>(7)</a:t>
            </a:r>
            <a:r>
              <a:rPr lang="vi-VN" sz="2800" dirty="0">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Bà</a:t>
            </a:r>
            <a:r>
              <a:rPr lang="vi-VN" sz="2800" dirty="0">
                <a:latin typeface="Times New Roman" panose="02020603050405020304" pitchFamily="18" charset="0"/>
                <a:cs typeface="Times New Roman" panose="02020603050405020304" pitchFamily="18" charset="0"/>
              </a:rPr>
              <a:t> sáng mãi với non sông, đất nước.</a:t>
            </a:r>
            <a:br>
              <a:rPr lang="vi-VN" sz="2800" dirty="0">
                <a:latin typeface="Times New Roman" panose="02020603050405020304" pitchFamily="18" charset="0"/>
                <a:cs typeface="Times New Roman" panose="02020603050405020304" pitchFamily="18" charset="0"/>
              </a:rPr>
            </a:br>
            <a:endParaRPr lang="vi-VN"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80569" y="6294540"/>
            <a:ext cx="6280950" cy="461665"/>
          </a:xfrm>
          <a:prstGeom prst="rect">
            <a:avLst/>
          </a:prstGeom>
          <a:noFill/>
        </p:spPr>
        <p:txBody>
          <a:bodyPr wrap="none" rtlCol="0">
            <a:spAutoFit/>
          </a:bodyPr>
          <a:lstStyle/>
          <a:p>
            <a:r>
              <a:rPr lang="vi-VN" sz="2400" i="1" dirty="0">
                <a:latin typeface="Times New Roman" panose="02020603050405020304" pitchFamily="18" charset="0"/>
                <a:cs typeface="Times New Roman" panose="02020603050405020304" pitchFamily="18" charset="0"/>
              </a:rPr>
              <a:t>Theo TỪ ĐIỂN NHÂN VẬT LỊCH SỬ VIỆT NAM</a:t>
            </a:r>
          </a:p>
        </p:txBody>
      </p:sp>
      <p:sp>
        <p:nvSpPr>
          <p:cNvPr id="9" name="Title 1">
            <a:extLst>
              <a:ext uri="{FF2B5EF4-FFF2-40B4-BE49-F238E27FC236}">
                <a16:creationId xmlns:a16="http://schemas.microsoft.com/office/drawing/2014/main" id="{F6F921A3-FED9-4623-8492-8983DC51633F}"/>
              </a:ext>
            </a:extLst>
          </p:cNvPr>
          <p:cNvSpPr txBox="1">
            <a:spLocks/>
          </p:cNvSpPr>
          <p:nvPr/>
        </p:nvSpPr>
        <p:spPr>
          <a:xfrm>
            <a:off x="1668015" y="58447"/>
            <a:ext cx="10493504"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dirty="0">
                <a:latin typeface="Times New Roman" panose="02020603050405020304" pitchFamily="18" charset="0"/>
                <a:cs typeface="Times New Roman" panose="02020603050405020304" pitchFamily="18" charset="0"/>
              </a:rPr>
              <a:t>2. </a:t>
            </a:r>
            <a:r>
              <a:rPr lang="vi-VN" sz="3200" dirty="0">
                <a:latin typeface="Times New Roman" panose="02020603050405020304" pitchFamily="18" charset="0"/>
                <a:cs typeface="Times New Roman" panose="02020603050405020304" pitchFamily="18" charset="0"/>
              </a:rPr>
              <a:t>Hãy thay thế những từ ngữ lặp lại trong hai đoạn văn sau bằng đại từ hoặc từ ngữ đồng nghĩa:</a:t>
            </a:r>
            <a:br>
              <a:rPr lang="vi-VN" sz="3200" dirty="0">
                <a:latin typeface="Times New Roman" panose="02020603050405020304" pitchFamily="18" charset="0"/>
                <a:cs typeface="Times New Roman" panose="02020603050405020304" pitchFamily="18" charset="0"/>
              </a:rPr>
            </a:br>
            <a:br>
              <a:rPr lang="vi-VN" sz="3200" dirty="0"/>
            </a:br>
            <a:endParaRPr lang="vi-VN" sz="3200" dirty="0"/>
          </a:p>
        </p:txBody>
      </p:sp>
    </p:spTree>
    <p:extLst>
      <p:ext uri="{BB962C8B-B14F-4D97-AF65-F5344CB8AC3E}">
        <p14:creationId xmlns:p14="http://schemas.microsoft.com/office/powerpoint/2010/main" val="321856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9685" y="343932"/>
            <a:ext cx="10071581" cy="1077218"/>
          </a:xfrm>
          <a:prstGeom prst="rect">
            <a:avLst/>
          </a:prstGeom>
          <a:noFill/>
        </p:spPr>
        <p:txBody>
          <a:bodyPr wrap="square" rtlCol="0">
            <a:spAutoFit/>
          </a:bodyPr>
          <a:lstStyle/>
          <a:p>
            <a:r>
              <a:rPr lang="en-US" sz="3200" b="1" dirty="0">
                <a:solidFill>
                  <a:schemeClr val="accent2">
                    <a:lumMod val="75000"/>
                  </a:schemeClr>
                </a:solidFill>
                <a:latin typeface="Times New Roman" panose="02020603050405020304" pitchFamily="18" charset="0"/>
                <a:cs typeface="Times New Roman" panose="02020603050405020304" pitchFamily="18" charset="0"/>
              </a:rPr>
              <a:t>3. </a:t>
            </a:r>
            <a:r>
              <a:rPr lang="en-US" sz="3200" dirty="0" err="1">
                <a:solidFill>
                  <a:schemeClr val="accent2">
                    <a:lumMod val="75000"/>
                  </a:schemeClr>
                </a:solidFill>
                <a:latin typeface="Times New Roman" panose="02020603050405020304" pitchFamily="18" charset="0"/>
                <a:cs typeface="Times New Roman" panose="02020603050405020304" pitchFamily="18" charset="0"/>
              </a:rPr>
              <a:t>Viết</a:t>
            </a:r>
            <a:r>
              <a:rPr lang="en-US" sz="3200" dirty="0">
                <a:solidFill>
                  <a:schemeClr val="accent2">
                    <a:lumMod val="75000"/>
                  </a:schemeClr>
                </a:solidFill>
                <a:latin typeface="Times New Roman" panose="02020603050405020304" pitchFamily="18" charset="0"/>
                <a:cs typeface="Times New Roman" panose="02020603050405020304" pitchFamily="18" charset="0"/>
              </a:rPr>
              <a:t> một đoạn văn ngắn kể về một tấm gương hiếu học, trong đó có sử dụng phép thay thế từ ngữ để liên kết câu.</a:t>
            </a:r>
            <a:endParaRPr lang="vi-VN" sz="3200"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603254" y="2053253"/>
            <a:ext cx="10298012" cy="2554545"/>
          </a:xfrm>
          <a:prstGeom prst="rect">
            <a:avLst/>
          </a:prstGeom>
          <a:solidFill>
            <a:schemeClr val="bg2">
              <a:lumMod val="75000"/>
              <a:alpha val="52000"/>
            </a:schemeClr>
          </a:solidFill>
        </p:spPr>
        <p:txBody>
          <a:bodyPr wrap="none" rtlCol="0">
            <a:spAutoFit/>
          </a:bodyPr>
          <a:lstStyle/>
          <a:p>
            <a:r>
              <a:rPr lang="en-US" sz="3200" dirty="0">
                <a:latin typeface="Times New Roman" panose="02020603050405020304" pitchFamily="18" charset="0"/>
                <a:cs typeface="Times New Roman" panose="02020603050405020304" pitchFamily="18" charset="0"/>
              </a:rPr>
              <a:t>Gợi ý:</a:t>
            </a:r>
          </a:p>
          <a:p>
            <a:pPr marL="285750" indent="-285750">
              <a:buFontTx/>
              <a:buChar char="-"/>
            </a:pPr>
            <a:r>
              <a:rPr lang="en-US" sz="3200" dirty="0">
                <a:latin typeface="Times New Roman" panose="02020603050405020304" pitchFamily="18" charset="0"/>
                <a:cs typeface="Times New Roman" panose="02020603050405020304" pitchFamily="18" charset="0"/>
              </a:rPr>
              <a:t>Người hiếu học mà em chọn viết là ai?</a:t>
            </a:r>
          </a:p>
          <a:p>
            <a:pPr marL="285750" indent="-285750">
              <a:buFontTx/>
              <a:buChar char="-"/>
            </a:pPr>
            <a:r>
              <a:rPr lang="en-US" sz="3200" dirty="0">
                <a:latin typeface="Times New Roman" panose="02020603050405020304" pitchFamily="18" charset="0"/>
                <a:cs typeface="Times New Roman" panose="02020603050405020304" pitchFamily="18" charset="0"/>
              </a:rPr>
              <a:t>Người đó như thế nào?</a:t>
            </a:r>
          </a:p>
          <a:p>
            <a:pPr marL="285750" indent="-285750">
              <a:buFontTx/>
              <a:buChar char="-"/>
            </a:pPr>
            <a:r>
              <a:rPr lang="en-US" sz="3200" dirty="0">
                <a:latin typeface="Times New Roman" panose="02020603050405020304" pitchFamily="18" charset="0"/>
                <a:cs typeface="Times New Roman" panose="02020603050405020304" pitchFamily="18" charset="0"/>
              </a:rPr>
              <a:t>Em học được gì từ nhân vật đó?</a:t>
            </a:r>
          </a:p>
          <a:p>
            <a:pPr marL="285750" indent="-285750">
              <a:buFontTx/>
              <a:buChar char="-"/>
            </a:pPr>
            <a:r>
              <a:rPr lang="en-US" sz="3200" dirty="0">
                <a:latin typeface="Times New Roman" panose="02020603050405020304" pitchFamily="18" charset="0"/>
                <a:cs typeface="Times New Roman" panose="02020603050405020304" pitchFamily="18" charset="0"/>
              </a:rPr>
              <a:t>Chúng ta có thể dùng những từ ngữ nào để chỉ nhân vật đó?</a:t>
            </a:r>
          </a:p>
        </p:txBody>
      </p:sp>
    </p:spTree>
    <p:extLst>
      <p:ext uri="{BB962C8B-B14F-4D97-AF65-F5344CB8AC3E}">
        <p14:creationId xmlns:p14="http://schemas.microsoft.com/office/powerpoint/2010/main" val="35078399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172</TotalTime>
  <Words>813</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Tahoma</vt:lpstr>
      <vt:lpstr>Times New Roman</vt:lpstr>
      <vt:lpstr>Wingdings 3</vt:lpstr>
      <vt:lpstr>Wisp</vt:lpstr>
      <vt:lpstr>PowerPoint Presentation</vt:lpstr>
      <vt:lpstr>PowerPoint Presentation</vt:lpstr>
      <vt:lpstr>      LUYỆN TẬP THAY THẾ TỪ NGỮ ĐỂ LIÊN KẾT CÂU</vt:lpstr>
      <vt:lpstr>PowerPoint Presentation</vt:lpstr>
      <vt:lpstr>2. Hãy thay thế những từ ngữ lặp lại trong hai đoạn văn sau bằng đại từ hoặc từ ngữ đồng nghĩa: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Administrator</cp:lastModifiedBy>
  <cp:revision>25</cp:revision>
  <dcterms:created xsi:type="dcterms:W3CDTF">2021-03-13T10:28:19Z</dcterms:created>
  <dcterms:modified xsi:type="dcterms:W3CDTF">2021-03-16T00:57:45Z</dcterms:modified>
</cp:coreProperties>
</file>